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-108" y="-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438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03289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079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5490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6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917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0"/>
            <a:ext cx="5384800" cy="4525963"/>
          </a:xfrm>
        </p:spPr>
        <p:txBody>
          <a:bodyPr/>
          <a:lstStyle>
            <a:lvl1pPr>
              <a:defRPr sz="3360"/>
            </a:lvl1pPr>
            <a:lvl2pPr>
              <a:defRPr sz="2880"/>
            </a:lvl2pPr>
            <a:lvl3pPr>
              <a:defRPr sz="2400"/>
            </a:lvl3pPr>
            <a:lvl4pPr>
              <a:defRPr sz="2160"/>
            </a:lvl4pPr>
            <a:lvl5pPr>
              <a:defRPr sz="2160"/>
            </a:lvl5pPr>
            <a:lvl6pPr>
              <a:defRPr sz="2160"/>
            </a:lvl6pPr>
            <a:lvl7pPr>
              <a:defRPr sz="2160"/>
            </a:lvl7pPr>
            <a:lvl8pPr>
              <a:defRPr sz="2160"/>
            </a:lvl8pPr>
            <a:lvl9pPr>
              <a:defRPr sz="216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1738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4"/>
            <a:ext cx="5389033" cy="639762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880"/>
            </a:lvl1pPr>
            <a:lvl2pPr>
              <a:defRPr sz="2400"/>
            </a:lvl2pPr>
            <a:lvl3pPr>
              <a:defRPr sz="2160"/>
            </a:lvl3pPr>
            <a:lvl4pPr>
              <a:defRPr sz="1920"/>
            </a:lvl4pPr>
            <a:lvl5pPr>
              <a:defRPr sz="1920"/>
            </a:lvl5pPr>
            <a:lvl6pPr>
              <a:defRPr sz="1920"/>
            </a:lvl6pPr>
            <a:lvl7pPr>
              <a:defRPr sz="1920"/>
            </a:lvl7pPr>
            <a:lvl8pPr>
              <a:defRPr sz="1920"/>
            </a:lvl8pPr>
            <a:lvl9pPr>
              <a:defRPr sz="1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181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51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4763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1"/>
            <a:ext cx="4011084" cy="116205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0"/>
            <a:ext cx="6815667" cy="5853113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1"/>
            <a:ext cx="4011084" cy="4691063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7822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680"/>
            </a:lvl1pPr>
            <a:lvl2pPr marL="548640" indent="0">
              <a:buNone/>
              <a:defRPr sz="1440"/>
            </a:lvl2pPr>
            <a:lvl3pPr marL="1097280" indent="0">
              <a:buNone/>
              <a:defRPr sz="1200"/>
            </a:lvl3pPr>
            <a:lvl4pPr marL="1645920" indent="0">
              <a:buNone/>
              <a:defRPr sz="1080"/>
            </a:lvl4pPr>
            <a:lvl5pPr marL="2194560" indent="0">
              <a:buNone/>
              <a:defRPr sz="1080"/>
            </a:lvl5pPr>
            <a:lvl6pPr marL="2743200" indent="0">
              <a:buNone/>
              <a:defRPr sz="1080"/>
            </a:lvl6pPr>
            <a:lvl7pPr marL="3291840" indent="0">
              <a:buNone/>
              <a:defRPr sz="1080"/>
            </a:lvl7pPr>
            <a:lvl8pPr marL="3840480" indent="0">
              <a:buNone/>
              <a:defRPr sz="1080"/>
            </a:lvl8pPr>
            <a:lvl9pPr marL="4389120" indent="0">
              <a:buNone/>
              <a:defRPr sz="108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6759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3502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097280" rtl="0" eaLnBrk="1" latinLnBrk="0" hangingPunct="1">
        <a:spcBef>
          <a:spcPct val="0"/>
        </a:spcBef>
        <a:buNone/>
        <a:defRPr sz="52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1097280" rtl="0" eaLnBrk="1" latinLnBrk="0" hangingPunct="1">
        <a:spcBef>
          <a:spcPct val="20000"/>
        </a:spcBef>
        <a:buFont typeface="Arial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1097280" rtl="0" eaLnBrk="1" latinLnBrk="0" hangingPunct="1">
        <a:spcBef>
          <a:spcPct val="20000"/>
        </a:spcBef>
        <a:buFont typeface="Arial" pitchFamily="34" charset="0"/>
        <a:buChar char="–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109728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109728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1"/>
            <a:ext cx="9875520" cy="1417638"/>
          </a:xfrm>
        </p:spPr>
        <p:txBody>
          <a:bodyPr>
            <a:normAutofit fontScale="90000"/>
          </a:bodyPr>
          <a:lstStyle/>
          <a:p>
            <a:r>
              <a:rPr lang="en-ZA" b="1" u="sng" dirty="0" smtClean="0"/>
              <a:t>CHEMICAL</a:t>
            </a:r>
            <a:br>
              <a:rPr lang="en-ZA" b="1" u="sng" dirty="0" smtClean="0"/>
            </a:br>
            <a:r>
              <a:rPr lang="en-ZA" b="1" u="sng" dirty="0" smtClean="0"/>
              <a:t>REACTIONS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005" y="1600200"/>
            <a:ext cx="10951394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ZA" dirty="0" smtClean="0"/>
              <a:t>This is when </a:t>
            </a:r>
            <a:r>
              <a:rPr lang="en-ZA" b="1" dirty="0" smtClean="0"/>
              <a:t>one</a:t>
            </a:r>
            <a:r>
              <a:rPr lang="en-ZA" dirty="0" smtClean="0"/>
              <a:t> chemical reacts with </a:t>
            </a:r>
            <a:r>
              <a:rPr lang="en-ZA" b="1" dirty="0" smtClean="0"/>
              <a:t>another</a:t>
            </a:r>
            <a:r>
              <a:rPr lang="en-ZA" dirty="0" smtClean="0"/>
              <a:t> chemical to produce </a:t>
            </a:r>
            <a:r>
              <a:rPr lang="en-ZA" b="1" dirty="0" smtClean="0"/>
              <a:t>totally different </a:t>
            </a:r>
            <a:r>
              <a:rPr lang="en-ZA" b="1" u="sng" dirty="0" smtClean="0"/>
              <a:t>forms</a:t>
            </a:r>
            <a:r>
              <a:rPr lang="en-ZA" b="1" dirty="0" smtClean="0"/>
              <a:t> </a:t>
            </a:r>
            <a:r>
              <a:rPr lang="en-ZA" dirty="0" smtClean="0"/>
              <a:t>of </a:t>
            </a:r>
            <a:r>
              <a:rPr lang="en-ZA" u="sng" dirty="0" smtClean="0"/>
              <a:t>these</a:t>
            </a:r>
            <a:r>
              <a:rPr lang="en-ZA" dirty="0" smtClean="0"/>
              <a:t> chemicals. </a:t>
            </a:r>
          </a:p>
          <a:p>
            <a:pPr algn="just"/>
            <a:r>
              <a:rPr lang="en-ZA" dirty="0" smtClean="0"/>
              <a:t>We have seen that if you take a gas called Hydrogen (</a:t>
            </a:r>
            <a:r>
              <a:rPr lang="en-ZA" b="1" dirty="0" smtClean="0"/>
              <a:t>H</a:t>
            </a:r>
            <a:r>
              <a:rPr lang="en-ZA" dirty="0" smtClean="0"/>
              <a:t>) and react it with a gas called Chlorine (</a:t>
            </a:r>
            <a:r>
              <a:rPr lang="en-ZA" b="1" dirty="0" err="1" smtClean="0"/>
              <a:t>Cl</a:t>
            </a:r>
            <a:r>
              <a:rPr lang="en-ZA" dirty="0" smtClean="0"/>
              <a:t>), they join to form a brand new liquid called </a:t>
            </a:r>
            <a:r>
              <a:rPr lang="en-ZA" dirty="0" err="1" smtClean="0"/>
              <a:t>HydroChloric</a:t>
            </a:r>
            <a:r>
              <a:rPr lang="en-ZA" dirty="0" smtClean="0"/>
              <a:t> Acid (</a:t>
            </a:r>
            <a:r>
              <a:rPr lang="en-ZA" b="1" dirty="0" err="1" smtClean="0"/>
              <a:t>HCl</a:t>
            </a:r>
            <a:r>
              <a:rPr lang="en-ZA" dirty="0" smtClean="0"/>
              <a:t>), or Hydrogen Chloride. This is all shown by:</a:t>
            </a:r>
          </a:p>
          <a:p>
            <a:pPr algn="ctr">
              <a:buNone/>
            </a:pPr>
            <a:r>
              <a:rPr lang="en-ZA" dirty="0" smtClean="0"/>
              <a:t>H + Cl </a:t>
            </a:r>
            <a:r>
              <a:rPr lang="en-ZA" dirty="0" smtClean="0">
                <a:sym typeface="Wingdings"/>
              </a:rPr>
              <a:t> </a:t>
            </a:r>
            <a:r>
              <a:rPr lang="en-ZA" dirty="0" err="1" smtClean="0">
                <a:sym typeface="Wingdings"/>
              </a:rPr>
              <a:t>HCl</a:t>
            </a:r>
            <a:endParaRPr lang="en-ZA" dirty="0" smtClean="0">
              <a:sym typeface="Wingdings"/>
            </a:endParaRPr>
          </a:p>
          <a:p>
            <a:pPr algn="just">
              <a:buNone/>
            </a:pPr>
            <a:r>
              <a:rPr lang="en-ZA" dirty="0" smtClean="0">
                <a:sym typeface="Wingdings"/>
              </a:rPr>
              <a:t>Everything on the </a:t>
            </a:r>
            <a:r>
              <a:rPr lang="en-ZA" b="1" dirty="0" smtClean="0">
                <a:sym typeface="Wingdings"/>
              </a:rPr>
              <a:t>left</a:t>
            </a:r>
            <a:r>
              <a:rPr lang="en-ZA" dirty="0" smtClean="0">
                <a:sym typeface="Wingdings"/>
              </a:rPr>
              <a:t> of the arrow is a </a:t>
            </a:r>
            <a:r>
              <a:rPr lang="en-ZA" b="1" u="sng" dirty="0" smtClean="0">
                <a:sym typeface="Wingdings"/>
              </a:rPr>
              <a:t>reactant</a:t>
            </a:r>
            <a:r>
              <a:rPr lang="en-ZA" dirty="0" smtClean="0">
                <a:sym typeface="Wingdings"/>
              </a:rPr>
              <a:t>.</a:t>
            </a:r>
          </a:p>
          <a:p>
            <a:pPr algn="just">
              <a:buNone/>
            </a:pPr>
            <a:r>
              <a:rPr lang="en-ZA" dirty="0" smtClean="0">
                <a:sym typeface="Wingdings"/>
              </a:rPr>
              <a:t>Everything on the </a:t>
            </a:r>
            <a:r>
              <a:rPr lang="en-ZA" b="1" dirty="0" smtClean="0">
                <a:sym typeface="Wingdings"/>
              </a:rPr>
              <a:t>right</a:t>
            </a:r>
            <a:r>
              <a:rPr lang="en-ZA" dirty="0" smtClean="0">
                <a:sym typeface="Wingdings"/>
              </a:rPr>
              <a:t> of the arrow is a </a:t>
            </a:r>
            <a:r>
              <a:rPr lang="en-ZA" b="1" u="sng" dirty="0" smtClean="0">
                <a:sym typeface="Wingdings"/>
              </a:rPr>
              <a:t>product</a:t>
            </a:r>
            <a:r>
              <a:rPr lang="en-ZA" dirty="0" smtClean="0">
                <a:sym typeface="Wingdings"/>
              </a:rPr>
              <a:t>.</a:t>
            </a:r>
            <a:endParaRPr lang="en-ZA" dirty="0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53652" y="4457708"/>
            <a:ext cx="1628749" cy="2400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961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0"/>
            <a:ext cx="10972800" cy="486916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ZA" sz="2880" dirty="0"/>
              <a:t>Our example </a:t>
            </a:r>
            <a:r>
              <a:rPr lang="en-ZA" sz="2880" b="1" dirty="0"/>
              <a:t>to make </a:t>
            </a:r>
            <a:r>
              <a:rPr lang="en-ZA" sz="2880" b="1" dirty="0" err="1"/>
              <a:t>HCl</a:t>
            </a:r>
            <a:r>
              <a:rPr lang="en-ZA" sz="2880" b="1" dirty="0"/>
              <a:t> </a:t>
            </a:r>
            <a:r>
              <a:rPr lang="en-ZA" sz="2880" dirty="0"/>
              <a:t>is a </a:t>
            </a:r>
            <a:r>
              <a:rPr lang="en-ZA" sz="2880" i="1" u="sng" dirty="0"/>
              <a:t>synthesis</a:t>
            </a:r>
            <a:r>
              <a:rPr lang="en-ZA" sz="2880" u="sng" dirty="0"/>
              <a:t> reaction</a:t>
            </a:r>
            <a:r>
              <a:rPr lang="en-ZA" sz="2880" dirty="0"/>
              <a:t>. But the same rule holds for a </a:t>
            </a:r>
            <a:r>
              <a:rPr lang="en-ZA" sz="2880" b="1" u="sng" dirty="0"/>
              <a:t>decomposition reaction</a:t>
            </a:r>
            <a:r>
              <a:rPr lang="en-ZA" sz="2880" dirty="0"/>
              <a:t>.  </a:t>
            </a:r>
            <a:r>
              <a:rPr lang="en-ZA" sz="2880" dirty="0" err="1"/>
              <a:t>NaOH</a:t>
            </a:r>
            <a:r>
              <a:rPr lang="en-ZA" sz="2880" dirty="0"/>
              <a:t> </a:t>
            </a:r>
            <a:r>
              <a:rPr lang="en-ZA" sz="2880" dirty="0">
                <a:sym typeface="Wingdings"/>
              </a:rPr>
              <a:t> Na + O + H</a:t>
            </a:r>
          </a:p>
          <a:p>
            <a:pPr algn="just">
              <a:buNone/>
            </a:pPr>
            <a:r>
              <a:rPr lang="en-ZA" sz="2880" dirty="0">
                <a:sym typeface="Wingdings"/>
              </a:rPr>
              <a:t>Everything to the </a:t>
            </a:r>
            <a:r>
              <a:rPr lang="en-ZA" sz="2880" b="1" dirty="0">
                <a:sym typeface="Wingdings"/>
              </a:rPr>
              <a:t>left</a:t>
            </a:r>
            <a:r>
              <a:rPr lang="en-ZA" sz="2880" dirty="0">
                <a:sym typeface="Wingdings"/>
              </a:rPr>
              <a:t> of the arrow is the </a:t>
            </a:r>
            <a:r>
              <a:rPr lang="en-ZA" sz="2880" b="1" u="sng" dirty="0">
                <a:sym typeface="Wingdings"/>
              </a:rPr>
              <a:t>reactant</a:t>
            </a:r>
            <a:r>
              <a:rPr lang="en-ZA" sz="2880" dirty="0">
                <a:sym typeface="Wingdings"/>
              </a:rPr>
              <a:t>.</a:t>
            </a:r>
          </a:p>
          <a:p>
            <a:pPr algn="just">
              <a:buNone/>
            </a:pPr>
            <a:r>
              <a:rPr lang="en-ZA" sz="2880" dirty="0"/>
              <a:t>Everything to the </a:t>
            </a:r>
            <a:r>
              <a:rPr lang="en-ZA" sz="2880" b="1" dirty="0"/>
              <a:t>right</a:t>
            </a:r>
            <a:r>
              <a:rPr lang="en-ZA" sz="2880" dirty="0"/>
              <a:t> of the arrow is the </a:t>
            </a:r>
            <a:r>
              <a:rPr lang="en-ZA" sz="2880" b="1" u="sng" dirty="0"/>
              <a:t>product</a:t>
            </a:r>
            <a:r>
              <a:rPr lang="en-ZA" sz="2880" dirty="0"/>
              <a:t>.</a:t>
            </a:r>
          </a:p>
          <a:p>
            <a:pPr algn="ctr">
              <a:buNone/>
            </a:pPr>
            <a:r>
              <a:rPr lang="en-ZA" sz="2880" b="1" i="1" u="sng" dirty="0"/>
              <a:t>SO</a:t>
            </a:r>
            <a:r>
              <a:rPr lang="en-ZA" sz="2880" b="1" i="1" dirty="0"/>
              <a:t>: Every Chemical Reaction is shown by:</a:t>
            </a:r>
          </a:p>
          <a:p>
            <a:pPr algn="ctr">
              <a:buNone/>
            </a:pPr>
            <a:r>
              <a:rPr lang="en-ZA" sz="2880" b="1" dirty="0"/>
              <a:t>REACTANTS  </a:t>
            </a:r>
            <a:r>
              <a:rPr lang="en-ZA" sz="2880" b="1" dirty="0">
                <a:sym typeface="Wingdings"/>
              </a:rPr>
              <a:t>  PRODUCTS</a:t>
            </a:r>
          </a:p>
          <a:p>
            <a:pPr algn="just">
              <a:buNone/>
            </a:pPr>
            <a:r>
              <a:rPr lang="en-ZA" sz="2880" dirty="0"/>
              <a:t>Chemical reactions are happening around us all the time. </a:t>
            </a:r>
            <a:r>
              <a:rPr lang="en-ZA" sz="2880" i="1" dirty="0"/>
              <a:t>Like </a:t>
            </a:r>
            <a:r>
              <a:rPr lang="en-ZA" sz="2880" i="1" dirty="0" err="1"/>
              <a:t>PhotoSynthesis</a:t>
            </a:r>
            <a:r>
              <a:rPr lang="en-ZA" sz="2880" i="1" dirty="0"/>
              <a:t>. And Respiration. And iron turning into rust. And battery acid reacting to produce electricity</a:t>
            </a:r>
            <a:r>
              <a:rPr lang="en-ZA" sz="2880" dirty="0"/>
              <a:t>. All part of life around us.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43433"/>
            <a:ext cx="5572810" cy="231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82412" y="4457707"/>
            <a:ext cx="5409409" cy="240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31001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0"/>
            <a:ext cx="9875520" cy="2060848"/>
          </a:xfrm>
        </p:spPr>
        <p:txBody>
          <a:bodyPr>
            <a:normAutofit fontScale="90000"/>
          </a:bodyPr>
          <a:lstStyle/>
          <a:p>
            <a:r>
              <a:rPr lang="en-ZA" b="1" i="1" u="sng" dirty="0" smtClean="0"/>
              <a:t>PURE</a:t>
            </a:r>
            <a:r>
              <a:rPr lang="en-ZA" b="1" u="sng" dirty="0" smtClean="0"/>
              <a:t/>
            </a:r>
            <a:br>
              <a:rPr lang="en-ZA" b="1" u="sng" dirty="0" smtClean="0"/>
            </a:br>
            <a:r>
              <a:rPr lang="en-ZA" b="1" u="sng" dirty="0" smtClean="0"/>
              <a:t>(</a:t>
            </a:r>
            <a:r>
              <a:rPr lang="en-ZA" b="1" i="1" u="sng" dirty="0" smtClean="0"/>
              <a:t>Compound</a:t>
            </a:r>
            <a:r>
              <a:rPr lang="en-ZA" b="1" u="sng" dirty="0" smtClean="0"/>
              <a:t>)?</a:t>
            </a:r>
            <a:br>
              <a:rPr lang="en-ZA" b="1" u="sng" dirty="0" smtClean="0"/>
            </a:br>
            <a:r>
              <a:rPr lang="en-ZA" u="sng" dirty="0" smtClean="0"/>
              <a:t>Or</a:t>
            </a:r>
            <a:r>
              <a:rPr lang="en-ZA" b="1" u="sng" dirty="0" smtClean="0"/>
              <a:t> MIXED?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3" y="2132856"/>
            <a:ext cx="10972799" cy="4725144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ZA" b="1" i="1" dirty="0" smtClean="0"/>
              <a:t>These are scientists trying to sound smart again!</a:t>
            </a:r>
          </a:p>
          <a:p>
            <a:pPr algn="just">
              <a:buNone/>
            </a:pPr>
            <a:r>
              <a:rPr lang="en-ZA" dirty="0" smtClean="0"/>
              <a:t>If something is made of atoms that are chemically </a:t>
            </a:r>
            <a:r>
              <a:rPr lang="en-ZA" u="sng" dirty="0" smtClean="0"/>
              <a:t>joined</a:t>
            </a:r>
            <a:r>
              <a:rPr lang="en-ZA" dirty="0" smtClean="0"/>
              <a:t> together to form a </a:t>
            </a:r>
            <a:r>
              <a:rPr lang="en-ZA" b="1" u="sng" dirty="0" smtClean="0"/>
              <a:t>compound</a:t>
            </a:r>
            <a:r>
              <a:rPr lang="en-ZA" dirty="0" smtClean="0"/>
              <a:t>, then that thing is </a:t>
            </a:r>
            <a:r>
              <a:rPr lang="en-ZA" b="1" u="sng" dirty="0" smtClean="0"/>
              <a:t>pure</a:t>
            </a:r>
            <a:r>
              <a:rPr lang="en-ZA" dirty="0" smtClean="0"/>
              <a:t>. </a:t>
            </a:r>
            <a:r>
              <a:rPr lang="en-ZA" i="1" dirty="0" smtClean="0"/>
              <a:t>Like </a:t>
            </a:r>
            <a:r>
              <a:rPr lang="en-ZA" b="1" i="1" dirty="0" smtClean="0"/>
              <a:t>Water</a:t>
            </a:r>
            <a:r>
              <a:rPr lang="en-ZA" i="1" dirty="0" smtClean="0"/>
              <a:t>: 2 </a:t>
            </a:r>
            <a:r>
              <a:rPr lang="en-ZA" b="1" i="1" dirty="0" smtClean="0"/>
              <a:t>H </a:t>
            </a:r>
            <a:r>
              <a:rPr lang="en-ZA" i="1" dirty="0" smtClean="0"/>
              <a:t>atoms have chemically bonded onto one </a:t>
            </a:r>
            <a:r>
              <a:rPr lang="en-ZA" b="1" i="1" dirty="0" smtClean="0"/>
              <a:t>O</a:t>
            </a:r>
            <a:r>
              <a:rPr lang="en-ZA" i="1" dirty="0" smtClean="0"/>
              <a:t> atom.</a:t>
            </a:r>
          </a:p>
          <a:p>
            <a:pPr algn="just">
              <a:buNone/>
            </a:pPr>
            <a:r>
              <a:rPr lang="en-ZA" dirty="0" smtClean="0"/>
              <a:t>If things are just mixed together and have </a:t>
            </a:r>
            <a:r>
              <a:rPr lang="en-ZA" u="sng" dirty="0" smtClean="0"/>
              <a:t>not</a:t>
            </a:r>
            <a:r>
              <a:rPr lang="en-ZA" dirty="0" smtClean="0"/>
              <a:t> chemically joined, then it is </a:t>
            </a:r>
            <a:r>
              <a:rPr lang="en-ZA" u="sng" dirty="0" smtClean="0"/>
              <a:t>not</a:t>
            </a:r>
            <a:r>
              <a:rPr lang="en-ZA" dirty="0" smtClean="0"/>
              <a:t> pure. This is called a </a:t>
            </a:r>
            <a:r>
              <a:rPr lang="en-ZA" b="1" u="sng" dirty="0" smtClean="0"/>
              <a:t>mixture</a:t>
            </a:r>
            <a:r>
              <a:rPr lang="en-ZA" dirty="0" smtClean="0"/>
              <a:t>. </a:t>
            </a:r>
            <a:r>
              <a:rPr lang="en-ZA" i="1" dirty="0" smtClean="0"/>
              <a:t>Like in </a:t>
            </a:r>
            <a:r>
              <a:rPr lang="en-ZA" b="1" i="1" dirty="0" smtClean="0"/>
              <a:t>salt water</a:t>
            </a:r>
            <a:r>
              <a:rPr lang="en-ZA" i="1" dirty="0" smtClean="0"/>
              <a:t>: the Water (</a:t>
            </a:r>
            <a:r>
              <a:rPr lang="en-ZA" b="1" i="1" dirty="0" smtClean="0"/>
              <a:t>H</a:t>
            </a:r>
            <a:r>
              <a:rPr lang="en-ZA" sz="2640" b="1" i="1" dirty="0"/>
              <a:t>2</a:t>
            </a:r>
            <a:r>
              <a:rPr lang="en-ZA" sz="3960" b="1" i="1" dirty="0"/>
              <a:t>O</a:t>
            </a:r>
            <a:r>
              <a:rPr lang="en-ZA" i="1" dirty="0" smtClean="0"/>
              <a:t>) and the Salt (</a:t>
            </a:r>
            <a:r>
              <a:rPr lang="en-ZA" b="1" i="1" dirty="0" err="1" smtClean="0"/>
              <a:t>NaCl</a:t>
            </a:r>
            <a:r>
              <a:rPr lang="en-ZA" i="1" dirty="0" smtClean="0"/>
              <a:t>) are mixed together, but will stay separate – they only </a:t>
            </a:r>
            <a:r>
              <a:rPr lang="en-ZA" i="1" u="sng" dirty="0" smtClean="0"/>
              <a:t>dissolve</a:t>
            </a:r>
            <a:r>
              <a:rPr lang="en-ZA" i="1" dirty="0" smtClean="0"/>
              <a:t> and will </a:t>
            </a:r>
            <a:r>
              <a:rPr lang="en-ZA" i="1" u="sng" dirty="0" smtClean="0"/>
              <a:t>never </a:t>
            </a:r>
            <a:r>
              <a:rPr lang="en-ZA" b="1" i="1" u="sng" dirty="0" smtClean="0"/>
              <a:t>react</a:t>
            </a:r>
            <a:r>
              <a:rPr lang="en-ZA" i="1" u="sng" dirty="0" smtClean="0"/>
              <a:t> with each other</a:t>
            </a:r>
            <a:r>
              <a:rPr lang="en-ZA" i="1" dirty="0" smtClean="0"/>
              <a:t> to form a </a:t>
            </a:r>
            <a:r>
              <a:rPr lang="en-ZA" b="1" i="1" dirty="0" smtClean="0"/>
              <a:t>chemical bond</a:t>
            </a:r>
            <a:r>
              <a:rPr lang="en-ZA" i="1" dirty="0" smtClean="0"/>
              <a:t>.</a:t>
            </a:r>
          </a:p>
          <a:p>
            <a:pPr algn="ctr">
              <a:buNone/>
            </a:pPr>
            <a:r>
              <a:rPr lang="en-ZA" b="1" dirty="0" smtClean="0"/>
              <a:t>See the </a:t>
            </a:r>
            <a:r>
              <a:rPr lang="en-ZA" b="1" u="sng" dirty="0" smtClean="0"/>
              <a:t>differences</a:t>
            </a:r>
            <a:r>
              <a:rPr lang="en-ZA" b="1" dirty="0" smtClean="0"/>
              <a:t> between them - Table: page 23.</a:t>
            </a:r>
            <a:endParaRPr lang="en-ZA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3" y="1"/>
            <a:ext cx="3686161" cy="21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910602" y="1"/>
            <a:ext cx="3671798" cy="21350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59385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240" y="0"/>
            <a:ext cx="9875520" cy="500068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QUESTIONS Pages 81-82</a:t>
            </a:r>
            <a:endParaRPr lang="en-ZA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00067"/>
            <a:ext cx="10972800" cy="63579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u="sng" dirty="0" smtClean="0"/>
              <a:t>Question</a:t>
            </a:r>
            <a:r>
              <a:rPr lang="en-US" sz="2400" u="sng" dirty="0"/>
              <a:t> </a:t>
            </a:r>
            <a:r>
              <a:rPr lang="en-US" u="sng" dirty="0" smtClean="0"/>
              <a:t>1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Two chemicals react together to produce a new product.		[2]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Respiration. Photosynthesis. Iron rusting. Making beer, etc.		[3]</a:t>
            </a:r>
          </a:p>
          <a:p>
            <a:pPr marL="0" indent="0" algn="just">
              <a:buNone/>
            </a:pPr>
            <a:r>
              <a:rPr lang="en-US" u="sng" dirty="0" smtClean="0"/>
              <a:t>Question 2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A and B			[2]</a:t>
            </a:r>
          </a:p>
          <a:p>
            <a:pPr marL="617220" indent="-617220" algn="just">
              <a:buAutoNum type="arabicPeriod"/>
            </a:pPr>
            <a:r>
              <a:rPr lang="en-US" smtClean="0"/>
              <a:t>C </a:t>
            </a:r>
            <a:r>
              <a:rPr lang="en-US" dirty="0" smtClean="0"/>
              <a:t>and D	</a:t>
            </a:r>
            <a:r>
              <a:rPr lang="en-US" smtClean="0"/>
              <a:t>		[</a:t>
            </a:r>
            <a:r>
              <a:rPr lang="en-US" dirty="0" smtClean="0"/>
              <a:t>2]</a:t>
            </a:r>
          </a:p>
          <a:p>
            <a:pPr marL="0" indent="0" algn="just">
              <a:buNone/>
            </a:pPr>
            <a:endParaRPr lang="en-ZA" sz="2400" b="1" dirty="0"/>
          </a:p>
        </p:txBody>
      </p:sp>
    </p:spTree>
    <p:extLst>
      <p:ext uri="{BB962C8B-B14F-4D97-AF65-F5344CB8AC3E}">
        <p14:creationId xmlns:p14="http://schemas.microsoft.com/office/powerpoint/2010/main" xmlns="" val="322463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0"/>
            <a:ext cx="10972800" cy="68580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u="sng" dirty="0" smtClean="0"/>
              <a:t>Question 3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Synthesis (Building up) and Decomposition (Breaking down)								[2]</a:t>
            </a:r>
          </a:p>
          <a:p>
            <a:pPr marL="617220" indent="-617220" algn="just">
              <a:buAutoNum type="arabicPeriod"/>
            </a:pPr>
            <a:endParaRPr lang="en-US" dirty="0" smtClean="0"/>
          </a:p>
          <a:p>
            <a:pPr marL="617220" indent="-617220" algn="just">
              <a:buAutoNum type="arabicPeriod"/>
            </a:pPr>
            <a:r>
              <a:rPr lang="en-US" i="1" dirty="0" smtClean="0"/>
              <a:t>Magnesium + Oxygen  </a:t>
            </a:r>
            <a:r>
              <a:rPr lang="en-US" dirty="0" smtClean="0"/>
              <a:t>→ Magnesium Oxide</a:t>
            </a:r>
          </a:p>
          <a:p>
            <a:pPr marL="0" indent="0" algn="just">
              <a:buNone/>
            </a:pPr>
            <a:r>
              <a:rPr lang="en-US" dirty="0" smtClean="0"/>
              <a:t>         </a:t>
            </a:r>
            <a:r>
              <a:rPr lang="en-US" i="1" dirty="0" smtClean="0"/>
              <a:t>Sodium + Chlorine        </a:t>
            </a:r>
            <a:r>
              <a:rPr lang="en-US" dirty="0" smtClean="0"/>
              <a:t>→   Sodium Chloride</a:t>
            </a:r>
          </a:p>
          <a:p>
            <a:pPr marL="0" indent="0" algn="just">
              <a:buNone/>
            </a:pP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	   </a:t>
            </a:r>
            <a:r>
              <a:rPr lang="en-US" b="1" i="1" dirty="0" smtClean="0"/>
              <a:t>REACTANTS</a:t>
            </a:r>
            <a:r>
              <a:rPr lang="en-US" b="1" dirty="0" smtClean="0"/>
              <a:t>          →	PRODUCTS</a:t>
            </a:r>
          </a:p>
          <a:p>
            <a:pPr marL="0" indent="0" algn="just">
              <a:buNone/>
            </a:pPr>
            <a:endParaRPr lang="en-US" b="1" dirty="0" smtClean="0"/>
          </a:p>
          <a:p>
            <a:pPr marL="0" indent="0" algn="just">
              <a:buNone/>
            </a:pPr>
            <a:r>
              <a:rPr lang="en-US" dirty="0" smtClean="0"/>
              <a:t>3. 		</a:t>
            </a:r>
            <a:r>
              <a:rPr lang="en-US" i="1" dirty="0" smtClean="0"/>
              <a:t>Water</a:t>
            </a:r>
            <a:r>
              <a:rPr lang="en-US" dirty="0" smtClean="0"/>
              <a:t>       →     Hydrogen + Oxygen</a:t>
            </a:r>
          </a:p>
          <a:p>
            <a:pPr marL="0" indent="0" algn="just">
              <a:buNone/>
            </a:pPr>
            <a:r>
              <a:rPr lang="en-US" dirty="0" smtClean="0"/>
              <a:t>  	</a:t>
            </a:r>
            <a:r>
              <a:rPr lang="en-US" i="1" dirty="0" smtClean="0"/>
              <a:t>Mercury Oxide       </a:t>
            </a:r>
            <a:r>
              <a:rPr lang="en-US" dirty="0" smtClean="0"/>
              <a:t>→      Mercury + Oxygen</a:t>
            </a:r>
          </a:p>
          <a:p>
            <a:pPr marL="0" indent="0" algn="just">
              <a:buNone/>
            </a:pPr>
            <a:r>
              <a:rPr lang="en-US" dirty="0" smtClean="0"/>
              <a:t>		       		</a:t>
            </a:r>
            <a:r>
              <a:rPr lang="en-US" b="1" dirty="0" smtClean="0"/>
              <a:t>Etcetera</a:t>
            </a:r>
            <a:r>
              <a:rPr lang="en-US" dirty="0" smtClean="0"/>
              <a:t>				[12]</a:t>
            </a:r>
          </a:p>
          <a:p>
            <a:pPr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279280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0"/>
            <a:ext cx="10972800" cy="68580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n-US" u="sng" dirty="0" smtClean="0"/>
              <a:t>Question 4</a:t>
            </a:r>
            <a:r>
              <a:rPr lang="en-US" dirty="0" smtClean="0"/>
              <a:t>		</a:t>
            </a:r>
            <a:endParaRPr lang="en-ZA" dirty="0" smtClean="0"/>
          </a:p>
          <a:p>
            <a:pPr marL="617220" indent="-617220" algn="just">
              <a:buAutoNum type="arabicPeriod"/>
            </a:pPr>
            <a:r>
              <a:rPr lang="en-US" dirty="0" smtClean="0"/>
              <a:t>Maize (</a:t>
            </a:r>
            <a:r>
              <a:rPr lang="en-US" dirty="0" err="1" smtClean="0"/>
              <a:t>Mealies</a:t>
            </a:r>
            <a:r>
              <a:rPr lang="en-US" dirty="0" smtClean="0"/>
              <a:t>), Malt, Yeast, Water.	[4]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Carbon Dioxide, Alcohol.			[2]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Vitamin B.					[1]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Less than 3%.					[1]</a:t>
            </a:r>
          </a:p>
          <a:p>
            <a:pPr marL="617220" indent="-617220" algn="just">
              <a:buAutoNum type="arabicPeriod"/>
            </a:pPr>
            <a:endParaRPr lang="en-US" dirty="0" smtClean="0"/>
          </a:p>
          <a:p>
            <a:pPr marL="0" indent="0" algn="just">
              <a:buNone/>
            </a:pPr>
            <a:r>
              <a:rPr lang="en-US" u="sng" dirty="0" smtClean="0"/>
              <a:t>Question 5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Two substances are chemically joined together.	[2]</a:t>
            </a:r>
          </a:p>
          <a:p>
            <a:pPr marL="617220" indent="-617220" algn="just">
              <a:buAutoNum type="arabicPeriod"/>
            </a:pPr>
            <a:r>
              <a:rPr lang="en-US" i="1" dirty="0" smtClean="0"/>
              <a:t>Any compounds</a:t>
            </a:r>
            <a:r>
              <a:rPr lang="en-US" dirty="0" smtClean="0"/>
              <a:t>: Oxygen, Sugar, Iron, Water.	[3]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Two substances </a:t>
            </a:r>
            <a:r>
              <a:rPr lang="en-US" u="sng" dirty="0" smtClean="0"/>
              <a:t>not</a:t>
            </a:r>
            <a:r>
              <a:rPr lang="en-US" dirty="0" smtClean="0"/>
              <a:t> chemically joined together.	[2]</a:t>
            </a:r>
          </a:p>
          <a:p>
            <a:pPr marL="617220" indent="-617220" algn="just">
              <a:buAutoNum type="arabicPeriod"/>
            </a:pPr>
            <a:r>
              <a:rPr lang="en-US" dirty="0" smtClean="0"/>
              <a:t>(a) Iron filings and Sulfur				[2]</a:t>
            </a:r>
          </a:p>
          <a:p>
            <a:pPr marL="0" indent="0" algn="just">
              <a:buNone/>
            </a:pPr>
            <a:r>
              <a:rPr lang="en-US" dirty="0" smtClean="0"/>
              <a:t>         (b) Iron filings and Water				[2]</a:t>
            </a:r>
          </a:p>
          <a:p>
            <a:pPr marL="0" indent="0" algn="just">
              <a:buNone/>
            </a:pPr>
            <a:r>
              <a:rPr lang="en-US" dirty="0" smtClean="0"/>
              <a:t>         (c) Sugar and Salt					[2]</a:t>
            </a:r>
          </a:p>
          <a:p>
            <a:pPr marL="617220" indent="-617220" algn="just">
              <a:buNone/>
            </a:pPr>
            <a:endParaRPr lang="en-US" dirty="0" smtClean="0"/>
          </a:p>
          <a:p>
            <a:pPr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88890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0"/>
            <a:ext cx="10972799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en-US" sz="2400" u="sng" dirty="0"/>
          </a:p>
          <a:p>
            <a:pPr marL="0" indent="0" algn="just">
              <a:buNone/>
            </a:pPr>
            <a:r>
              <a:rPr lang="en-US" sz="2400" u="sng" dirty="0"/>
              <a:t>Question 6</a:t>
            </a:r>
            <a:r>
              <a:rPr lang="en-US" sz="2400" dirty="0"/>
              <a:t>					[8]</a:t>
            </a:r>
            <a:endParaRPr lang="en-US" sz="2400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942958"/>
          <a:ext cx="10972800" cy="5724144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5486400"/>
                <a:gridCol w="5486400"/>
              </a:tblGrid>
              <a:tr h="749808">
                <a:tc>
                  <a:txBody>
                    <a:bodyPr/>
                    <a:lstStyle/>
                    <a:p>
                      <a:pPr algn="ctr"/>
                      <a:r>
                        <a:rPr lang="en-US" sz="4300" u="sng" dirty="0" smtClean="0"/>
                        <a:t>MIXTURES</a:t>
                      </a:r>
                      <a:endParaRPr lang="en-ZA" sz="4300" u="sng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300" u="sng" dirty="0" smtClean="0"/>
                        <a:t>COMPOUNDS</a:t>
                      </a:r>
                      <a:endParaRPr lang="en-ZA" sz="4300" u="sng" dirty="0"/>
                    </a:p>
                  </a:txBody>
                  <a:tcPr marL="109728" marR="109728"/>
                </a:tc>
              </a:tr>
              <a:tr h="749808"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Not chemically</a:t>
                      </a:r>
                      <a:r>
                        <a:rPr lang="en-US" sz="4300" baseline="0" dirty="0" smtClean="0"/>
                        <a:t> joined.</a:t>
                      </a:r>
                      <a:endParaRPr lang="en-ZA" sz="43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Are chemically joined.</a:t>
                      </a:r>
                      <a:endParaRPr lang="en-ZA" sz="4300" dirty="0"/>
                    </a:p>
                  </a:txBody>
                  <a:tcPr marL="109728" marR="109728"/>
                </a:tc>
              </a:tr>
              <a:tr h="1408176"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Each item keeps its own properties.</a:t>
                      </a:r>
                      <a:endParaRPr lang="en-ZA" sz="43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New</a:t>
                      </a:r>
                      <a:r>
                        <a:rPr lang="en-US" sz="4300" baseline="0" dirty="0" smtClean="0"/>
                        <a:t> compound has new properties.</a:t>
                      </a:r>
                      <a:endParaRPr lang="en-ZA" sz="4300" dirty="0"/>
                    </a:p>
                  </a:txBody>
                  <a:tcPr marL="109728" marR="109728"/>
                </a:tc>
              </a:tr>
              <a:tr h="1408176"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Can be physically separated.</a:t>
                      </a:r>
                      <a:endParaRPr lang="en-ZA" sz="43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r>
                        <a:rPr lang="en-US" sz="4300" dirty="0" err="1" smtClean="0"/>
                        <a:t>CanNOT</a:t>
                      </a:r>
                      <a:r>
                        <a:rPr lang="en-US" sz="4300" dirty="0" smtClean="0"/>
                        <a:t> be physically separated.</a:t>
                      </a:r>
                      <a:endParaRPr lang="en-ZA" sz="4300" dirty="0"/>
                    </a:p>
                  </a:txBody>
                  <a:tcPr marL="109728" marR="109728"/>
                </a:tc>
              </a:tr>
              <a:tr h="1408176"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Any mixture is possible.</a:t>
                      </a:r>
                      <a:endParaRPr lang="en-ZA" sz="4300" dirty="0"/>
                    </a:p>
                  </a:txBody>
                  <a:tcPr marL="109728" marR="109728"/>
                </a:tc>
                <a:tc>
                  <a:txBody>
                    <a:bodyPr/>
                    <a:lstStyle/>
                    <a:p>
                      <a:r>
                        <a:rPr lang="en-US" sz="4300" dirty="0" smtClean="0"/>
                        <a:t>Proportions of atoms are specific.</a:t>
                      </a:r>
                      <a:endParaRPr lang="en-ZA" sz="4300" dirty="0"/>
                    </a:p>
                  </a:txBody>
                  <a:tcPr marL="109728" marR="10972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10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391</Words>
  <Application>Microsoft Office PowerPoint</Application>
  <PresentationFormat>Custom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CHEMICAL REACTIONS</vt:lpstr>
      <vt:lpstr>Slide 2</vt:lpstr>
      <vt:lpstr>PURE (Compound)? Or MIXED?</vt:lpstr>
      <vt:lpstr>QUESTIONS Pages 81-82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REACTIONS</dc:title>
  <dc:creator>Anton Theron</dc:creator>
  <cp:lastModifiedBy>Amanda</cp:lastModifiedBy>
  <cp:revision>4</cp:revision>
  <dcterms:created xsi:type="dcterms:W3CDTF">2020-06-05T13:02:15Z</dcterms:created>
  <dcterms:modified xsi:type="dcterms:W3CDTF">2020-06-08T13:35:07Z</dcterms:modified>
</cp:coreProperties>
</file>